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77" r:id="rId5"/>
  </p:sldMasterIdLst>
  <p:sldIdLst>
    <p:sldId id="462" r:id="rId6"/>
    <p:sldId id="257" r:id="rId7"/>
    <p:sldId id="259" r:id="rId8"/>
    <p:sldId id="268" r:id="rId9"/>
    <p:sldId id="260" r:id="rId10"/>
    <p:sldId id="265" r:id="rId11"/>
    <p:sldId id="261" r:id="rId12"/>
    <p:sldId id="267" r:id="rId13"/>
    <p:sldId id="262" r:id="rId14"/>
    <p:sldId id="266" r:id="rId15"/>
    <p:sldId id="263" r:id="rId16"/>
    <p:sldId id="264" r:id="rId17"/>
    <p:sldId id="465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7" d="100"/>
          <a:sy n="67" d="100"/>
        </p:scale>
        <p:origin x="858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27871-9E22-4D95-B35E-A9BA533987D4}" type="datetimeFigureOut">
              <a:rPr lang="x-none" smtClean="0"/>
              <a:t>14/10/2020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DD986-F45A-43AC-84EF-5022559B6DBF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0193366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27871-9E22-4D95-B35E-A9BA533987D4}" type="datetimeFigureOut">
              <a:rPr lang="x-none" smtClean="0"/>
              <a:t>14/10/2020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DD986-F45A-43AC-84EF-5022559B6DBF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2918488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27871-9E22-4D95-B35E-A9BA533987D4}" type="datetimeFigureOut">
              <a:rPr lang="x-none" smtClean="0"/>
              <a:t>14/10/2020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DD986-F45A-43AC-84EF-5022559B6DBF}" type="slidenum">
              <a:rPr lang="x-none" smtClean="0"/>
              <a:t>‹#›</a:t>
            </a:fld>
            <a:endParaRPr lang="x-none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590057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27871-9E22-4D95-B35E-A9BA533987D4}" type="datetimeFigureOut">
              <a:rPr lang="x-none" smtClean="0"/>
              <a:t>14/10/2020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DD986-F45A-43AC-84EF-5022559B6DBF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7049114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27871-9E22-4D95-B35E-A9BA533987D4}" type="datetimeFigureOut">
              <a:rPr lang="x-none" smtClean="0"/>
              <a:t>14/10/2020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DD986-F45A-43AC-84EF-5022559B6DBF}" type="slidenum">
              <a:rPr lang="x-none" smtClean="0"/>
              <a:t>‹#›</a:t>
            </a:fld>
            <a:endParaRPr lang="x-none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3256569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27871-9E22-4D95-B35E-A9BA533987D4}" type="datetimeFigureOut">
              <a:rPr lang="x-none" smtClean="0"/>
              <a:t>14/10/2020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DD986-F45A-43AC-84EF-5022559B6DBF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12085413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27871-9E22-4D95-B35E-A9BA533987D4}" type="datetimeFigureOut">
              <a:rPr lang="x-none" smtClean="0"/>
              <a:t>14/10/2020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DD986-F45A-43AC-84EF-5022559B6DBF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51330359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27871-9E22-4D95-B35E-A9BA533987D4}" type="datetimeFigureOut">
              <a:rPr lang="x-none" smtClean="0"/>
              <a:t>14/10/2020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DD986-F45A-43AC-84EF-5022559B6DBF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411962363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7B928-FF05-4680-B9E6-9CBF46CCBEEC}" type="datetimeFigureOut">
              <a:rPr lang="en-US" smtClean="0"/>
              <a:t>10/14/2020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EA07C-EE9C-40C2-ADB5-5ED734F62B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33628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7B928-FF05-4680-B9E6-9CBF46CCBEEC}" type="datetimeFigureOut">
              <a:rPr lang="en-US" smtClean="0"/>
              <a:t>10/14/2020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EA07C-EE9C-40C2-ADB5-5ED734F62B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90151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7B928-FF05-4680-B9E6-9CBF46CCBEEC}" type="datetimeFigureOut">
              <a:rPr lang="en-US" smtClean="0"/>
              <a:t>10/14/2020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EA07C-EE9C-40C2-ADB5-5ED734F62B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666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27871-9E22-4D95-B35E-A9BA533987D4}" type="datetimeFigureOut">
              <a:rPr lang="x-none" smtClean="0"/>
              <a:t>14/10/2020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DD986-F45A-43AC-84EF-5022559B6DBF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60363223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7B928-FF05-4680-B9E6-9CBF46CCBEEC}" type="datetimeFigureOut">
              <a:rPr lang="en-US" smtClean="0"/>
              <a:t>10/14/2020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EA07C-EE9C-40C2-ADB5-5ED734F62B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97918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7B928-FF05-4680-B9E6-9CBF46CCBEEC}" type="datetimeFigureOut">
              <a:rPr lang="en-US" smtClean="0"/>
              <a:t>10/14/2020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EA07C-EE9C-40C2-ADB5-5ED734F62B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58471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7B928-FF05-4680-B9E6-9CBF46CCBEEC}" type="datetimeFigureOut">
              <a:rPr lang="en-US" smtClean="0"/>
              <a:t>10/14/2020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EA07C-EE9C-40C2-ADB5-5ED734F62B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010739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7B928-FF05-4680-B9E6-9CBF46CCBEEC}" type="datetimeFigureOut">
              <a:rPr lang="en-US" smtClean="0"/>
              <a:t>10/14/2020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EA07C-EE9C-40C2-ADB5-5ED734F62B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405395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7B928-FF05-4680-B9E6-9CBF46CCBEEC}" type="datetimeFigureOut">
              <a:rPr lang="en-US" smtClean="0"/>
              <a:t>10/14/2020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EA07C-EE9C-40C2-ADB5-5ED734F62B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60281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7B928-FF05-4680-B9E6-9CBF46CCBEEC}" type="datetimeFigureOut">
              <a:rPr lang="en-US" smtClean="0"/>
              <a:t>10/14/2020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EA07C-EE9C-40C2-ADB5-5ED734F62B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32683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7B928-FF05-4680-B9E6-9CBF46CCBEEC}" type="datetimeFigureOut">
              <a:rPr lang="en-US" smtClean="0"/>
              <a:t>10/14/2020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EA07C-EE9C-40C2-ADB5-5ED734F62B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84684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7B928-FF05-4680-B9E6-9CBF46CCBEEC}" type="datetimeFigureOut">
              <a:rPr lang="en-US" smtClean="0"/>
              <a:t>10/14/2020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EA07C-EE9C-40C2-ADB5-5ED734F62B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87386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27871-9E22-4D95-B35E-A9BA533987D4}" type="datetimeFigureOut">
              <a:rPr lang="x-none" smtClean="0"/>
              <a:t>14/10/2020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DD986-F45A-43AC-84EF-5022559B6DBF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630150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27871-9E22-4D95-B35E-A9BA533987D4}" type="datetimeFigureOut">
              <a:rPr lang="x-none" smtClean="0"/>
              <a:t>14/10/2020</a:t>
            </a:fld>
            <a:endParaRPr lang="x-non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DD986-F45A-43AC-84EF-5022559B6DBF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335477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27871-9E22-4D95-B35E-A9BA533987D4}" type="datetimeFigureOut">
              <a:rPr lang="x-none" smtClean="0"/>
              <a:t>14/10/2020</a:t>
            </a:fld>
            <a:endParaRPr lang="x-non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DD986-F45A-43AC-84EF-5022559B6DBF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5426001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27871-9E22-4D95-B35E-A9BA533987D4}" type="datetimeFigureOut">
              <a:rPr lang="x-none" smtClean="0"/>
              <a:t>14/10/2020</a:t>
            </a:fld>
            <a:endParaRPr lang="x-non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DD986-F45A-43AC-84EF-5022559B6DBF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1972417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27871-9E22-4D95-B35E-A9BA533987D4}" type="datetimeFigureOut">
              <a:rPr lang="x-none" smtClean="0"/>
              <a:t>14/10/2020</a:t>
            </a:fld>
            <a:endParaRPr lang="x-non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DD986-F45A-43AC-84EF-5022559B6DBF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7332521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27871-9E22-4D95-B35E-A9BA533987D4}" type="datetimeFigureOut">
              <a:rPr lang="x-none" smtClean="0"/>
              <a:t>14/10/2020</a:t>
            </a:fld>
            <a:endParaRPr lang="x-non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DD986-F45A-43AC-84EF-5022559B6DBF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0862978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27871-9E22-4D95-B35E-A9BA533987D4}" type="datetimeFigureOut">
              <a:rPr lang="x-none" smtClean="0"/>
              <a:t>14/10/2020</a:t>
            </a:fld>
            <a:endParaRPr lang="x-non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DD986-F45A-43AC-84EF-5022559B6DBF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6522591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427871-9E22-4D95-B35E-A9BA533987D4}" type="datetimeFigureOut">
              <a:rPr lang="x-none" smtClean="0"/>
              <a:t>14/10/2020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02DDD986-F45A-43AC-84EF-5022559B6DBF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442366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E7B928-FF05-4680-B9E6-9CBF46CCBEEC}" type="datetimeFigureOut">
              <a:rPr lang="en-US" smtClean="0"/>
              <a:t>10/14/2020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1EA07C-EE9C-40C2-ADB5-5ED734F62B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92179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" name="Rectangle 8">
            <a:extLst>
              <a:ext uri="{FF2B5EF4-FFF2-40B4-BE49-F238E27FC236}">
                <a16:creationId xmlns:a16="http://schemas.microsoft.com/office/drawing/2014/main" id="{A169D286-F4D7-4C8B-A6BD-D05384C7F1D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Freeform 6">
            <a:extLst>
              <a:ext uri="{FF2B5EF4-FFF2-40B4-BE49-F238E27FC236}">
                <a16:creationId xmlns:a16="http://schemas.microsoft.com/office/drawing/2014/main" id="{39E8235E-135E-4261-8F54-2B316E493C4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142164" y="610728"/>
            <a:ext cx="759618" cy="5710965"/>
          </a:xfrm>
          <a:custGeom>
            <a:avLst/>
            <a:gdLst>
              <a:gd name="T0" fmla="*/ 414 w 414"/>
              <a:gd name="T1" fmla="*/ 2447 h 2447"/>
              <a:gd name="T2" fmla="*/ 0 w 414"/>
              <a:gd name="T3" fmla="*/ 2247 h 2447"/>
              <a:gd name="T4" fmla="*/ 0 w 414"/>
              <a:gd name="T5" fmla="*/ 0 h 2447"/>
              <a:gd name="T6" fmla="*/ 414 w 414"/>
              <a:gd name="T7" fmla="*/ 200 h 2447"/>
              <a:gd name="T8" fmla="*/ 414 w 414"/>
              <a:gd name="T9" fmla="*/ 2447 h 24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4" h="2447">
                <a:moveTo>
                  <a:pt x="414" y="2447"/>
                </a:moveTo>
                <a:lnTo>
                  <a:pt x="0" y="2247"/>
                </a:lnTo>
                <a:lnTo>
                  <a:pt x="0" y="0"/>
                </a:lnTo>
                <a:lnTo>
                  <a:pt x="414" y="200"/>
                </a:lnTo>
                <a:lnTo>
                  <a:pt x="414" y="244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Freeform 7">
            <a:extLst>
              <a:ext uri="{FF2B5EF4-FFF2-40B4-BE49-F238E27FC236}">
                <a16:creationId xmlns:a16="http://schemas.microsoft.com/office/drawing/2014/main" id="{D4ED8EC3-4D57-4620-93CE-4E6661F09A3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144437" y="343079"/>
            <a:ext cx="482654" cy="5521414"/>
          </a:xfrm>
          <a:custGeom>
            <a:avLst/>
            <a:gdLst>
              <a:gd name="T0" fmla="*/ 209 w 209"/>
              <a:gd name="T1" fmla="*/ 2246 h 2358"/>
              <a:gd name="T2" fmla="*/ 0 w 209"/>
              <a:gd name="T3" fmla="*/ 2358 h 2358"/>
              <a:gd name="T4" fmla="*/ 0 w 209"/>
              <a:gd name="T5" fmla="*/ 111 h 2358"/>
              <a:gd name="T6" fmla="*/ 209 w 209"/>
              <a:gd name="T7" fmla="*/ 0 h 2358"/>
              <a:gd name="T8" fmla="*/ 209 w 209"/>
              <a:gd name="T9" fmla="*/ 2246 h 2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9" h="2358">
                <a:moveTo>
                  <a:pt x="209" y="2246"/>
                </a:moveTo>
                <a:lnTo>
                  <a:pt x="0" y="2358"/>
                </a:lnTo>
                <a:lnTo>
                  <a:pt x="0" y="111"/>
                </a:lnTo>
                <a:lnTo>
                  <a:pt x="209" y="0"/>
                </a:lnTo>
                <a:lnTo>
                  <a:pt x="209" y="224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Freeform: Shape 14">
            <a:extLst>
              <a:ext uri="{FF2B5EF4-FFF2-40B4-BE49-F238E27FC236}">
                <a16:creationId xmlns:a16="http://schemas.microsoft.com/office/drawing/2014/main" id="{83BCB34A-2F40-4F41-8488-A134C1C155B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3045" y="340424"/>
            <a:ext cx="4630139" cy="5265795"/>
          </a:xfrm>
          <a:custGeom>
            <a:avLst/>
            <a:gdLst>
              <a:gd name="connsiteX0" fmla="*/ 0 w 4630139"/>
              <a:gd name="connsiteY0" fmla="*/ 0 h 5265795"/>
              <a:gd name="connsiteX1" fmla="*/ 4630139 w 4630139"/>
              <a:gd name="connsiteY1" fmla="*/ 0 h 5265795"/>
              <a:gd name="connsiteX2" fmla="*/ 4630139 w 4630139"/>
              <a:gd name="connsiteY2" fmla="*/ 5265795 h 5265795"/>
              <a:gd name="connsiteX3" fmla="*/ 0 w 4630139"/>
              <a:gd name="connsiteY3" fmla="*/ 5265795 h 52657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30139" h="5265795">
                <a:moveTo>
                  <a:pt x="0" y="0"/>
                </a:moveTo>
                <a:lnTo>
                  <a:pt x="4630139" y="0"/>
                </a:lnTo>
                <a:lnTo>
                  <a:pt x="4630139" y="5265795"/>
                </a:lnTo>
                <a:lnTo>
                  <a:pt x="0" y="5265795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" name="Freeform: Shape 16">
            <a:extLst>
              <a:ext uri="{FF2B5EF4-FFF2-40B4-BE49-F238E27FC236}">
                <a16:creationId xmlns:a16="http://schemas.microsoft.com/office/drawing/2014/main" id="{F78382DC-4207-465E-B379-1E16448AA22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01780" y="1071563"/>
            <a:ext cx="7290218" cy="5242298"/>
          </a:xfrm>
          <a:custGeom>
            <a:avLst/>
            <a:gdLst>
              <a:gd name="connsiteX0" fmla="*/ 0 w 7290218"/>
              <a:gd name="connsiteY0" fmla="*/ 0 h 5242298"/>
              <a:gd name="connsiteX1" fmla="*/ 7290218 w 7290218"/>
              <a:gd name="connsiteY1" fmla="*/ 0 h 5242298"/>
              <a:gd name="connsiteX2" fmla="*/ 7290218 w 7290218"/>
              <a:gd name="connsiteY2" fmla="*/ 5242298 h 5242298"/>
              <a:gd name="connsiteX3" fmla="*/ 0 w 7290218"/>
              <a:gd name="connsiteY3" fmla="*/ 5242298 h 52422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290218" h="5242298">
                <a:moveTo>
                  <a:pt x="0" y="0"/>
                </a:moveTo>
                <a:lnTo>
                  <a:pt x="7290218" y="0"/>
                </a:lnTo>
                <a:lnTo>
                  <a:pt x="7290218" y="5242298"/>
                </a:lnTo>
                <a:lnTo>
                  <a:pt x="0" y="5242298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4AB04668-EF9C-4D02-9B11-B5CE9621D94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" y="0"/>
            <a:ext cx="4624043" cy="1113325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0816AE2A-EB02-4C36-8442-EB5BF71C3461}"/>
              </a:ext>
            </a:extLst>
          </p:cNvPr>
          <p:cNvSpPr/>
          <p:nvPr/>
        </p:nvSpPr>
        <p:spPr>
          <a:xfrm>
            <a:off x="193040" y="2681380"/>
            <a:ext cx="429768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914400">
              <a:defRPr/>
            </a:pPr>
            <a:r>
              <a:rPr lang="en-US" sz="3200" b="1" dirty="0">
                <a:solidFill>
                  <a:schemeClr val="bg1"/>
                </a:solidFill>
              </a:rPr>
              <a:t>OVERVIEW OF THE KENYA AGRI-NUTRITION STRATEGY </a:t>
            </a:r>
            <a:endParaRPr kumimoji="0" lang="en-US" sz="12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8C7BC3A-C281-42BD-80ED-806EDF1F1EF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19715" y="1391789"/>
            <a:ext cx="3545085" cy="46018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79155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244EA2-0962-4C58-9C97-530F24FFF9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8355" y="278523"/>
            <a:ext cx="8596668" cy="557186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600" b="1" dirty="0"/>
              <a:t>Strategic Outcomes</a:t>
            </a:r>
            <a:endParaRPr lang="de-DE" sz="1600" dirty="0"/>
          </a:p>
          <a:p>
            <a:pPr lvl="0"/>
            <a:r>
              <a:rPr lang="x-none" sz="1600" dirty="0"/>
              <a:t>Private sector &amp; other non-state actors mobilized and engaged for participation in NSA initiatives</a:t>
            </a:r>
            <a:endParaRPr lang="en-US" sz="1600" dirty="0"/>
          </a:p>
          <a:p>
            <a:pPr lvl="0"/>
            <a:r>
              <a:rPr lang="x-none" sz="1600" dirty="0"/>
              <a:t>Private sector &amp; other non-state actors involvement in research and knowledge management enhanced</a:t>
            </a:r>
            <a:endParaRPr lang="de-DE" sz="1600" dirty="0"/>
          </a:p>
          <a:p>
            <a:pPr lvl="0"/>
            <a:r>
              <a:rPr lang="x-none" sz="1600" dirty="0"/>
              <a:t>Increased resource mobilization and investments by private sector &amp; non-state actors in efficient NSA interventions</a:t>
            </a:r>
            <a:endParaRPr lang="en-US" sz="1600" dirty="0"/>
          </a:p>
          <a:p>
            <a:pPr lvl="0"/>
            <a:r>
              <a:rPr lang="x-none" sz="1600" dirty="0"/>
              <a:t>Increased capacity of private sector &amp; non-state actors to deliver efficient and cost effective NSA initiatives</a:t>
            </a:r>
            <a:endParaRPr lang="de-DE" sz="1600" dirty="0"/>
          </a:p>
          <a:p>
            <a:pPr lvl="0"/>
            <a:r>
              <a:rPr lang="x-none" sz="1600" dirty="0"/>
              <a:t>Appropriate NSA Private sector led business development services(logistics, financing, contract farming) adopted</a:t>
            </a:r>
            <a:endParaRPr lang="de-DE" sz="1600" dirty="0"/>
          </a:p>
          <a:p>
            <a:pPr lvl="0"/>
            <a:r>
              <a:rPr lang="x-none" sz="1600" dirty="0"/>
              <a:t>Effective public-private initiatives to enhance access to safe and diverse foods promoted</a:t>
            </a:r>
            <a:endParaRPr lang="de-DE" sz="1600" dirty="0"/>
          </a:p>
          <a:p>
            <a:r>
              <a:rPr lang="en-US" sz="1600" dirty="0"/>
              <a:t>Private sector led advocacy &amp; policy influence enhanced</a:t>
            </a:r>
            <a:endParaRPr lang="x-none" sz="1600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184669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975EBA-8991-4CBC-8ED7-496079939C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3148" y="147961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en-US" sz="2700" b="1" dirty="0"/>
              <a:t>Focus Area 5: </a:t>
            </a:r>
            <a:r>
              <a:rPr lang="en-GB" sz="2700" dirty="0"/>
              <a:t>Community empowerment to engage in viable nutrition sensitive agricultural initiatives</a:t>
            </a:r>
            <a:r>
              <a:rPr lang="x-none" b="1" dirty="0"/>
              <a:t/>
            </a:r>
            <a:br>
              <a:rPr lang="x-none" b="1" dirty="0"/>
            </a:br>
            <a:endParaRPr lang="x-non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6926EE-DC40-4049-AC12-8E9EC300FE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4569" y="985421"/>
            <a:ext cx="9225256" cy="5494892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sz="1900" b="1" dirty="0"/>
              <a:t>Strategic objective</a:t>
            </a:r>
            <a:endParaRPr lang="de-DE" sz="1900" dirty="0"/>
          </a:p>
          <a:p>
            <a:pPr marL="0" indent="0">
              <a:buNone/>
            </a:pPr>
            <a:r>
              <a:rPr lang="en-US" sz="1900" dirty="0"/>
              <a:t>To build the capacity of communities to engage in production and utilization of Diverse nutrient dense food products.</a:t>
            </a:r>
            <a:endParaRPr lang="de-DE" sz="1900" dirty="0"/>
          </a:p>
          <a:p>
            <a:pPr marL="0" indent="0">
              <a:buNone/>
            </a:pPr>
            <a:endParaRPr lang="en-US" sz="1900" b="1" dirty="0"/>
          </a:p>
          <a:p>
            <a:pPr marL="0" indent="0">
              <a:buNone/>
            </a:pPr>
            <a:r>
              <a:rPr lang="en-US" sz="1900" b="1" dirty="0"/>
              <a:t>Specific objectives </a:t>
            </a:r>
            <a:endParaRPr lang="de-DE" sz="1900" dirty="0"/>
          </a:p>
          <a:p>
            <a:pPr lvl="0"/>
            <a:r>
              <a:rPr lang="en-US" sz="1900" dirty="0"/>
              <a:t>To establish, strengthen and operationalize Community level structures. </a:t>
            </a:r>
            <a:endParaRPr lang="de-DE" sz="1900" dirty="0"/>
          </a:p>
          <a:p>
            <a:pPr lvl="0"/>
            <a:r>
              <a:rPr lang="en-US" sz="1900" dirty="0"/>
              <a:t>To enhance Capacities of local community structures to engage in viable NSA interventions</a:t>
            </a:r>
            <a:endParaRPr lang="de-DE" sz="1900" dirty="0"/>
          </a:p>
          <a:p>
            <a:pPr lvl="0"/>
            <a:r>
              <a:rPr lang="en-US" sz="1900" dirty="0"/>
              <a:t>To promoted Inclusive financial and insurance services for community level organizations.</a:t>
            </a:r>
            <a:endParaRPr lang="de-DE" sz="1900" dirty="0"/>
          </a:p>
          <a:p>
            <a:pPr lvl="0"/>
            <a:r>
              <a:rPr lang="en-US" sz="1900" dirty="0"/>
              <a:t>Functional social accountability systems initiated and made operational for local level advocacy</a:t>
            </a:r>
            <a:endParaRPr lang="de-DE" sz="1900" dirty="0"/>
          </a:p>
          <a:p>
            <a:pPr marL="0" indent="0">
              <a:buNone/>
            </a:pPr>
            <a:endParaRPr lang="de-DE" sz="1900" dirty="0"/>
          </a:p>
          <a:p>
            <a:pPr marL="0" indent="0">
              <a:buNone/>
            </a:pPr>
            <a:r>
              <a:rPr lang="en-US" sz="1900" b="1" dirty="0"/>
              <a:t>Strategic Outcomes</a:t>
            </a:r>
            <a:endParaRPr lang="de-DE" sz="1900" dirty="0"/>
          </a:p>
          <a:p>
            <a:pPr lvl="0"/>
            <a:r>
              <a:rPr lang="x-none" sz="1900" dirty="0"/>
              <a:t>Community level structures established/strengthened and made operational </a:t>
            </a:r>
            <a:endParaRPr lang="de-DE" sz="1900" dirty="0"/>
          </a:p>
          <a:p>
            <a:pPr lvl="0"/>
            <a:r>
              <a:rPr lang="x-none" sz="1900" dirty="0"/>
              <a:t>Capacities of local community structures enhanced to engage in viable NSA interventions </a:t>
            </a:r>
            <a:endParaRPr lang="de-DE" sz="1900" dirty="0"/>
          </a:p>
          <a:p>
            <a:pPr lvl="0"/>
            <a:r>
              <a:rPr lang="x-none" sz="1900" dirty="0"/>
              <a:t>Inclusive financial and insurance services promoted for community level organizations </a:t>
            </a:r>
            <a:endParaRPr lang="de-DE" sz="1900" dirty="0"/>
          </a:p>
          <a:p>
            <a:pPr lvl="0"/>
            <a:r>
              <a:rPr lang="x-none" sz="1900" dirty="0"/>
              <a:t>Functional social accountability systems initiated and made operational for local level advocacy</a:t>
            </a:r>
            <a:r>
              <a:rPr lang="x-none" sz="1900" b="1" dirty="0"/>
              <a:t> </a:t>
            </a:r>
            <a:endParaRPr lang="de-DE" sz="1900" dirty="0"/>
          </a:p>
          <a:p>
            <a:endParaRPr lang="x-none" sz="2900" dirty="0"/>
          </a:p>
          <a:p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val="4725212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4764D9-C947-49DC-8E62-3897558305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155359"/>
            <a:ext cx="8596668" cy="980661"/>
          </a:xfrm>
        </p:spPr>
        <p:txBody>
          <a:bodyPr>
            <a:normAutofit fontScale="90000"/>
          </a:bodyPr>
          <a:lstStyle/>
          <a:p>
            <a:r>
              <a:rPr lang="en-US" sz="2700" b="1" dirty="0"/>
              <a:t>Focus Area 6: </a:t>
            </a:r>
            <a:r>
              <a:rPr lang="en-GB" sz="2700" dirty="0"/>
              <a:t>Monitoring, Evaluation and Knowledge Management of Agri-Nutrition Interventions. </a:t>
            </a:r>
            <a:r>
              <a:rPr lang="de-DE" dirty="0"/>
              <a:t/>
            </a:r>
            <a:br>
              <a:rPr lang="de-DE" dirty="0"/>
            </a:br>
            <a:r>
              <a:rPr lang="x-none" b="1" dirty="0"/>
              <a:t/>
            </a:r>
            <a:br>
              <a:rPr lang="x-none" b="1" dirty="0"/>
            </a:br>
            <a:endParaRPr lang="x-non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33ABC9-D769-47A0-8A86-AF02CA4084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029810"/>
            <a:ext cx="8596668" cy="567283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1600" b="1" dirty="0"/>
              <a:t>Strategic objective</a:t>
            </a:r>
            <a:endParaRPr lang="de-DE" sz="1600" dirty="0"/>
          </a:p>
          <a:p>
            <a:pPr marL="0" indent="0">
              <a:buNone/>
            </a:pPr>
            <a:r>
              <a:rPr lang="en-US" sz="1600" dirty="0"/>
              <a:t>To build an effective M&amp;E system to track and assess Agri nutrition program implementation and performance at both national and county level.</a:t>
            </a:r>
          </a:p>
          <a:p>
            <a:pPr marL="0" indent="0">
              <a:buNone/>
            </a:pPr>
            <a:endParaRPr lang="de-DE" sz="1600" dirty="0"/>
          </a:p>
          <a:p>
            <a:pPr marL="0" indent="0">
              <a:buNone/>
            </a:pPr>
            <a:r>
              <a:rPr lang="en-US" sz="1600" b="1" dirty="0"/>
              <a:t>Specific objectives</a:t>
            </a:r>
            <a:endParaRPr lang="de-DE" sz="1600" dirty="0"/>
          </a:p>
          <a:p>
            <a:pPr lvl="0"/>
            <a:r>
              <a:rPr lang="en-US" sz="1600" dirty="0"/>
              <a:t>To Develop M&amp;E system for nutrition sensitive agriculture interventions </a:t>
            </a:r>
            <a:endParaRPr lang="de-DE" sz="1600" dirty="0"/>
          </a:p>
          <a:p>
            <a:pPr lvl="0"/>
            <a:r>
              <a:rPr lang="en-GB" sz="1600" dirty="0"/>
              <a:t>To promote Agri nutrition knowledge management</a:t>
            </a:r>
            <a:endParaRPr lang="de-DE" sz="1600" dirty="0"/>
          </a:p>
          <a:p>
            <a:pPr lvl="0"/>
            <a:r>
              <a:rPr lang="en-GB" sz="1600" dirty="0"/>
              <a:t>Upscale research agenda to inform Nutrition sensitive agriculture policy, programming and practice</a:t>
            </a:r>
            <a:endParaRPr lang="de-DE" sz="1600" dirty="0"/>
          </a:p>
          <a:p>
            <a:pPr lvl="0"/>
            <a:r>
              <a:rPr lang="en-GB" sz="1600" dirty="0"/>
              <a:t>Promote use of data for decision making in </a:t>
            </a:r>
            <a:r>
              <a:rPr lang="en-GB" sz="1600" dirty="0" err="1"/>
              <a:t>agrinutrition</a:t>
            </a:r>
            <a:endParaRPr lang="en-GB" sz="1600" dirty="0"/>
          </a:p>
          <a:p>
            <a:pPr marL="0" lvl="0" indent="0">
              <a:buNone/>
            </a:pPr>
            <a:endParaRPr lang="de-DE" sz="1600" dirty="0"/>
          </a:p>
          <a:p>
            <a:r>
              <a:rPr lang="en-US" sz="1600" b="1" dirty="0"/>
              <a:t>Strategic Outcomes</a:t>
            </a:r>
            <a:endParaRPr lang="de-DE" sz="1600" dirty="0"/>
          </a:p>
          <a:p>
            <a:pPr lvl="0"/>
            <a:r>
              <a:rPr lang="x-none" sz="1600" dirty="0"/>
              <a:t>M</a:t>
            </a:r>
            <a:r>
              <a:rPr lang="en-GB" sz="1600" dirty="0" err="1"/>
              <a:t>onitoring</a:t>
            </a:r>
            <a:r>
              <a:rPr lang="en-GB" sz="1600" dirty="0"/>
              <a:t> and Evaluation </a:t>
            </a:r>
            <a:r>
              <a:rPr lang="x-none" sz="1600" dirty="0"/>
              <a:t>system for nutrition sensitive agriculture interventions developed.</a:t>
            </a:r>
            <a:endParaRPr lang="de-DE" sz="1600" dirty="0"/>
          </a:p>
          <a:p>
            <a:pPr lvl="0"/>
            <a:r>
              <a:rPr lang="en-GB" sz="1600" dirty="0"/>
              <a:t>Agri nutrition knowledge developed and shared </a:t>
            </a:r>
            <a:endParaRPr lang="de-DE" sz="1600" dirty="0"/>
          </a:p>
          <a:p>
            <a:pPr lvl="0"/>
            <a:r>
              <a:rPr lang="en-GB" sz="1600" dirty="0"/>
              <a:t>Nutrition sensitive agriculture evidence-based policy, programming and practice promoted</a:t>
            </a:r>
            <a:endParaRPr lang="de-DE" sz="1600" dirty="0"/>
          </a:p>
          <a:p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val="35523202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" name="Rectangle 8">
            <a:extLst>
              <a:ext uri="{FF2B5EF4-FFF2-40B4-BE49-F238E27FC236}">
                <a16:creationId xmlns:a16="http://schemas.microsoft.com/office/drawing/2014/main" id="{A169D286-F4D7-4C8B-A6BD-D05384C7F1D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Freeform 6">
            <a:extLst>
              <a:ext uri="{FF2B5EF4-FFF2-40B4-BE49-F238E27FC236}">
                <a16:creationId xmlns:a16="http://schemas.microsoft.com/office/drawing/2014/main" id="{39E8235E-135E-4261-8F54-2B316E493C4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142164" y="610728"/>
            <a:ext cx="759618" cy="5710965"/>
          </a:xfrm>
          <a:custGeom>
            <a:avLst/>
            <a:gdLst>
              <a:gd name="T0" fmla="*/ 414 w 414"/>
              <a:gd name="T1" fmla="*/ 2447 h 2447"/>
              <a:gd name="T2" fmla="*/ 0 w 414"/>
              <a:gd name="T3" fmla="*/ 2247 h 2447"/>
              <a:gd name="T4" fmla="*/ 0 w 414"/>
              <a:gd name="T5" fmla="*/ 0 h 2447"/>
              <a:gd name="T6" fmla="*/ 414 w 414"/>
              <a:gd name="T7" fmla="*/ 200 h 2447"/>
              <a:gd name="T8" fmla="*/ 414 w 414"/>
              <a:gd name="T9" fmla="*/ 2447 h 24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4" h="2447">
                <a:moveTo>
                  <a:pt x="414" y="2447"/>
                </a:moveTo>
                <a:lnTo>
                  <a:pt x="0" y="2247"/>
                </a:lnTo>
                <a:lnTo>
                  <a:pt x="0" y="0"/>
                </a:lnTo>
                <a:lnTo>
                  <a:pt x="414" y="200"/>
                </a:lnTo>
                <a:lnTo>
                  <a:pt x="414" y="244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Freeform 7">
            <a:extLst>
              <a:ext uri="{FF2B5EF4-FFF2-40B4-BE49-F238E27FC236}">
                <a16:creationId xmlns:a16="http://schemas.microsoft.com/office/drawing/2014/main" id="{D4ED8EC3-4D57-4620-93CE-4E6661F09A3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144437" y="343079"/>
            <a:ext cx="482654" cy="5521414"/>
          </a:xfrm>
          <a:custGeom>
            <a:avLst/>
            <a:gdLst>
              <a:gd name="T0" fmla="*/ 209 w 209"/>
              <a:gd name="T1" fmla="*/ 2246 h 2358"/>
              <a:gd name="T2" fmla="*/ 0 w 209"/>
              <a:gd name="T3" fmla="*/ 2358 h 2358"/>
              <a:gd name="T4" fmla="*/ 0 w 209"/>
              <a:gd name="T5" fmla="*/ 111 h 2358"/>
              <a:gd name="T6" fmla="*/ 209 w 209"/>
              <a:gd name="T7" fmla="*/ 0 h 2358"/>
              <a:gd name="T8" fmla="*/ 209 w 209"/>
              <a:gd name="T9" fmla="*/ 2246 h 2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9" h="2358">
                <a:moveTo>
                  <a:pt x="209" y="2246"/>
                </a:moveTo>
                <a:lnTo>
                  <a:pt x="0" y="2358"/>
                </a:lnTo>
                <a:lnTo>
                  <a:pt x="0" y="111"/>
                </a:lnTo>
                <a:lnTo>
                  <a:pt x="209" y="0"/>
                </a:lnTo>
                <a:lnTo>
                  <a:pt x="209" y="224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Freeform: Shape 14">
            <a:extLst>
              <a:ext uri="{FF2B5EF4-FFF2-40B4-BE49-F238E27FC236}">
                <a16:creationId xmlns:a16="http://schemas.microsoft.com/office/drawing/2014/main" id="{83BCB34A-2F40-4F41-8488-A134C1C155B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3045" y="340424"/>
            <a:ext cx="4630139" cy="5265795"/>
          </a:xfrm>
          <a:custGeom>
            <a:avLst/>
            <a:gdLst>
              <a:gd name="connsiteX0" fmla="*/ 0 w 4630139"/>
              <a:gd name="connsiteY0" fmla="*/ 0 h 5265795"/>
              <a:gd name="connsiteX1" fmla="*/ 4630139 w 4630139"/>
              <a:gd name="connsiteY1" fmla="*/ 0 h 5265795"/>
              <a:gd name="connsiteX2" fmla="*/ 4630139 w 4630139"/>
              <a:gd name="connsiteY2" fmla="*/ 5265795 h 5265795"/>
              <a:gd name="connsiteX3" fmla="*/ 0 w 4630139"/>
              <a:gd name="connsiteY3" fmla="*/ 5265795 h 52657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30139" h="5265795">
                <a:moveTo>
                  <a:pt x="0" y="0"/>
                </a:moveTo>
                <a:lnTo>
                  <a:pt x="4630139" y="0"/>
                </a:lnTo>
                <a:lnTo>
                  <a:pt x="4630139" y="5265795"/>
                </a:lnTo>
                <a:lnTo>
                  <a:pt x="0" y="5265795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" name="Freeform: Shape 16">
            <a:extLst>
              <a:ext uri="{FF2B5EF4-FFF2-40B4-BE49-F238E27FC236}">
                <a16:creationId xmlns:a16="http://schemas.microsoft.com/office/drawing/2014/main" id="{F78382DC-4207-465E-B379-1E16448AA22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01780" y="1071563"/>
            <a:ext cx="7290218" cy="5242298"/>
          </a:xfrm>
          <a:custGeom>
            <a:avLst/>
            <a:gdLst>
              <a:gd name="connsiteX0" fmla="*/ 0 w 7290218"/>
              <a:gd name="connsiteY0" fmla="*/ 0 h 5242298"/>
              <a:gd name="connsiteX1" fmla="*/ 7290218 w 7290218"/>
              <a:gd name="connsiteY1" fmla="*/ 0 h 5242298"/>
              <a:gd name="connsiteX2" fmla="*/ 7290218 w 7290218"/>
              <a:gd name="connsiteY2" fmla="*/ 5242298 h 5242298"/>
              <a:gd name="connsiteX3" fmla="*/ 0 w 7290218"/>
              <a:gd name="connsiteY3" fmla="*/ 5242298 h 52422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290218" h="5242298">
                <a:moveTo>
                  <a:pt x="0" y="0"/>
                </a:moveTo>
                <a:lnTo>
                  <a:pt x="7290218" y="0"/>
                </a:lnTo>
                <a:lnTo>
                  <a:pt x="7290218" y="5242298"/>
                </a:lnTo>
                <a:lnTo>
                  <a:pt x="0" y="5242298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0816AE2A-EB02-4C36-8442-EB5BF71C3461}"/>
              </a:ext>
            </a:extLst>
          </p:cNvPr>
          <p:cNvSpPr/>
          <p:nvPr/>
        </p:nvSpPr>
        <p:spPr>
          <a:xfrm>
            <a:off x="193040" y="2681380"/>
            <a:ext cx="429768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5400" b="1" dirty="0">
                <a:solidFill>
                  <a:prstClr val="white"/>
                </a:solidFill>
                <a:latin typeface="Calibri"/>
              </a:rPr>
              <a:t>THANK YOU</a:t>
            </a:r>
            <a:endParaRPr kumimoji="0" lang="en-US" sz="24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8C7BC3A-C281-42BD-80ED-806EDF1F1E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72824" y="1391789"/>
            <a:ext cx="3545085" cy="46018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74396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1DE9EC-5A8C-4539-9BF1-CF63E26085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28870"/>
          </a:xfrm>
        </p:spPr>
        <p:txBody>
          <a:bodyPr>
            <a:normAutofit fontScale="90000"/>
          </a:bodyPr>
          <a:lstStyle/>
          <a:p>
            <a:r>
              <a:rPr lang="en-GB" b="1" dirty="0"/>
              <a:t>The Strategy </a:t>
            </a:r>
            <a:r>
              <a:rPr lang="x-none" dirty="0"/>
              <a:t/>
            </a:r>
            <a:br>
              <a:rPr lang="x-none" dirty="0"/>
            </a:br>
            <a:endParaRPr lang="x-non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E9158F-F688-4A3B-AE42-89D8B37DDA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139687"/>
            <a:ext cx="8596668" cy="49016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Six technical focus areas that were identified as primary opportunities for enhanced nutrition sensitive agriculture actions:</a:t>
            </a:r>
            <a:endParaRPr lang="x-none" dirty="0"/>
          </a:p>
          <a:p>
            <a:r>
              <a:rPr lang="en-GB" b="1" dirty="0"/>
              <a:t>1) </a:t>
            </a:r>
            <a:r>
              <a:rPr lang="en-GB" dirty="0"/>
              <a:t>Leadership, Advocacy, Governance and Coordination</a:t>
            </a:r>
          </a:p>
          <a:p>
            <a:r>
              <a:rPr lang="en-GB" dirty="0"/>
              <a:t>2) Strengthen service delivery systems and structures for provision of equitable and quality nutrition sensitive agriculture interventions</a:t>
            </a:r>
          </a:p>
          <a:p>
            <a:r>
              <a:rPr lang="en-GB" dirty="0"/>
              <a:t>3) Increase availability, access and consumption of safe diverse foods </a:t>
            </a:r>
          </a:p>
          <a:p>
            <a:r>
              <a:rPr lang="en-GB" dirty="0"/>
              <a:t>4)</a:t>
            </a:r>
            <a:r>
              <a:rPr lang="en-GB" b="1" dirty="0"/>
              <a:t> </a:t>
            </a:r>
            <a:r>
              <a:rPr lang="en-GB" dirty="0"/>
              <a:t>Harness Resources through Public-Private initiatives to Support Nutrition Sensitive Agricultural Interventions </a:t>
            </a:r>
          </a:p>
          <a:p>
            <a:r>
              <a:rPr lang="en-GB" dirty="0"/>
              <a:t>5) Community empowerment to engage in viable nutrition sensitive agricultural initiatives</a:t>
            </a:r>
          </a:p>
          <a:p>
            <a:r>
              <a:rPr lang="en-GB" b="1" dirty="0"/>
              <a:t> </a:t>
            </a:r>
            <a:r>
              <a:rPr lang="en-GB" dirty="0"/>
              <a:t>6)</a:t>
            </a:r>
            <a:r>
              <a:rPr lang="en-GB" b="1" dirty="0"/>
              <a:t> </a:t>
            </a:r>
            <a:r>
              <a:rPr lang="en-GB" dirty="0"/>
              <a:t>Monitoring, Evaluation and Knowledge Management of Agri-Nutrition Interventions. </a:t>
            </a:r>
            <a:endParaRPr lang="de-DE" dirty="0"/>
          </a:p>
          <a:p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val="21197959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30CCA1-8947-4E4E-99C1-D2124298E8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218982"/>
            <a:ext cx="8596668" cy="819705"/>
          </a:xfrm>
        </p:spPr>
        <p:txBody>
          <a:bodyPr>
            <a:normAutofit fontScale="90000"/>
          </a:bodyPr>
          <a:lstStyle/>
          <a:p>
            <a:r>
              <a:rPr lang="en-US" sz="2700" b="1" dirty="0"/>
              <a:t>Focus Area 1: Leadership, Advocacy, Governance and Coordination</a:t>
            </a:r>
            <a:r>
              <a:rPr lang="x-none" b="1" dirty="0"/>
              <a:t/>
            </a:r>
            <a:br>
              <a:rPr lang="x-none" b="1" dirty="0"/>
            </a:br>
            <a:endParaRPr lang="x-non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16D03A-6123-4127-9368-6484C75921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038687"/>
            <a:ext cx="8386767" cy="470516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1700" b="1" dirty="0"/>
              <a:t>Strategic objective</a:t>
            </a:r>
            <a:endParaRPr lang="de-DE" sz="1700" dirty="0"/>
          </a:p>
          <a:p>
            <a:pPr marL="0" indent="0">
              <a:buNone/>
            </a:pPr>
            <a:r>
              <a:rPr lang="en-US" sz="1700" dirty="0"/>
              <a:t>To strengthen leadership, advocacy, governance and coordination on Agri nutrition at national and county levels</a:t>
            </a:r>
          </a:p>
          <a:p>
            <a:pPr marL="0" indent="0">
              <a:buNone/>
            </a:pPr>
            <a:endParaRPr lang="de-DE" sz="1700" dirty="0"/>
          </a:p>
          <a:p>
            <a:pPr marL="0" indent="0">
              <a:buNone/>
            </a:pPr>
            <a:r>
              <a:rPr lang="en-US" sz="1700" b="1" dirty="0"/>
              <a:t>Specific objectives</a:t>
            </a:r>
            <a:r>
              <a:rPr lang="en-US" sz="1700" dirty="0"/>
              <a:t> </a:t>
            </a:r>
            <a:endParaRPr lang="de-DE" sz="1700" dirty="0"/>
          </a:p>
          <a:p>
            <a:pPr lvl="0"/>
            <a:r>
              <a:rPr lang="x-none" sz="1700" dirty="0"/>
              <a:t>To Improve Regulatory, legal  and policy environment for NSA</a:t>
            </a:r>
            <a:endParaRPr lang="de-DE" sz="1700" dirty="0"/>
          </a:p>
          <a:p>
            <a:pPr lvl="0"/>
            <a:r>
              <a:rPr lang="x-none" sz="1700" dirty="0"/>
              <a:t>To Increase Resource Planning  and  allocation for implementation of NSA</a:t>
            </a:r>
            <a:endParaRPr lang="de-DE" sz="1700" dirty="0"/>
          </a:p>
          <a:p>
            <a:pPr lvl="0"/>
            <a:r>
              <a:rPr lang="x-none" sz="1700" dirty="0"/>
              <a:t>To strengthen Advocacy and communication  for NSA</a:t>
            </a:r>
            <a:endParaRPr lang="de-DE" sz="1700" dirty="0"/>
          </a:p>
          <a:p>
            <a:pPr lvl="0"/>
            <a:r>
              <a:rPr lang="x-none" sz="1700" dirty="0"/>
              <a:t>Promote Multi sectorial  coordination, governance and accountability for results</a:t>
            </a:r>
            <a:endParaRPr lang="de-DE" sz="1700" dirty="0"/>
          </a:p>
          <a:p>
            <a:pPr lvl="0"/>
            <a:r>
              <a:rPr lang="en-GB" sz="1700" dirty="0"/>
              <a:t>To provide mechanism that ensures government responsibilities</a:t>
            </a:r>
            <a:r>
              <a:rPr lang="x-none" sz="1700" dirty="0"/>
              <a:t> in </a:t>
            </a:r>
            <a:r>
              <a:rPr lang="en-GB" sz="1700" dirty="0"/>
              <a:t>Agri-</a:t>
            </a:r>
            <a:r>
              <a:rPr lang="x-none" sz="1700" dirty="0"/>
              <a:t>nutrition </a:t>
            </a:r>
            <a:r>
              <a:rPr lang="en-GB" sz="1700" dirty="0"/>
              <a:t>are</a:t>
            </a:r>
            <a:r>
              <a:rPr lang="x-none" sz="1700" dirty="0"/>
              <a:t> consistent, </a:t>
            </a:r>
            <a:r>
              <a:rPr lang="en-GB" sz="1700" dirty="0"/>
              <a:t>coordinated</a:t>
            </a:r>
            <a:r>
              <a:rPr lang="x-none" sz="1700" dirty="0"/>
              <a:t> and collaborative. </a:t>
            </a:r>
            <a:endParaRPr lang="de-DE" sz="1700" dirty="0"/>
          </a:p>
          <a:p>
            <a:pPr lvl="0"/>
            <a:r>
              <a:rPr lang="en-US" sz="1700" dirty="0"/>
              <a:t>Provide leadership for a</a:t>
            </a:r>
            <a:r>
              <a:rPr lang="en-GB" sz="1700" dirty="0"/>
              <a:t> platform for the government to ensure </a:t>
            </a:r>
            <a:r>
              <a:rPr lang="x-none" sz="1700" dirty="0"/>
              <a:t>that no single organization or line ministry </a:t>
            </a:r>
            <a:r>
              <a:rPr lang="en-GB" sz="1700" dirty="0"/>
              <a:t>will</a:t>
            </a:r>
            <a:r>
              <a:rPr lang="x-none" sz="1700" dirty="0"/>
              <a:t> act alone to achieve the goal of ending hunger</a:t>
            </a:r>
            <a:r>
              <a:rPr lang="en-GB" sz="1700" dirty="0"/>
              <a:t>,</a:t>
            </a:r>
            <a:r>
              <a:rPr lang="x-none" sz="1700" dirty="0"/>
              <a:t> malnutrition </a:t>
            </a:r>
            <a:r>
              <a:rPr lang="en-GB" sz="1700" dirty="0"/>
              <a:t>and poverty as </a:t>
            </a:r>
            <a:r>
              <a:rPr lang="x-none" sz="1700" dirty="0"/>
              <a:t>guided by </a:t>
            </a:r>
            <a:r>
              <a:rPr lang="en-GB" sz="1700" dirty="0"/>
              <a:t>the government’s </a:t>
            </a:r>
            <a:r>
              <a:rPr lang="x-none" sz="1700" dirty="0"/>
              <a:t>clear policies and strategic </a:t>
            </a:r>
            <a:r>
              <a:rPr lang="en-GB" sz="1700" dirty="0"/>
              <a:t>plans</a:t>
            </a:r>
            <a:r>
              <a:rPr lang="x-none" sz="1700" dirty="0"/>
              <a:t>. </a:t>
            </a:r>
            <a:endParaRPr lang="de-DE" sz="1700" dirty="0"/>
          </a:p>
          <a:p>
            <a:pPr marL="0" indent="0">
              <a:buNone/>
            </a:pPr>
            <a:r>
              <a:rPr lang="en-GB" dirty="0"/>
              <a:t> </a:t>
            </a:r>
            <a:endParaRPr lang="de-DE" dirty="0"/>
          </a:p>
          <a:p>
            <a:endParaRPr lang="de-DE" dirty="0"/>
          </a:p>
          <a:p>
            <a:pPr marL="0" indent="0">
              <a:buNone/>
            </a:pPr>
            <a:endParaRPr lang="x-none" dirty="0"/>
          </a:p>
          <a:p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val="37270755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5B3697-D344-4B95-B5A9-B3B1B6F07B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9578" y="456076"/>
            <a:ext cx="8596668" cy="3880773"/>
          </a:xfrm>
        </p:spPr>
        <p:txBody>
          <a:bodyPr/>
          <a:lstStyle/>
          <a:p>
            <a:pPr marL="0" indent="0">
              <a:buNone/>
            </a:pPr>
            <a:r>
              <a:rPr lang="en-GB" sz="1600" b="1" dirty="0"/>
              <a:t>Strategic outcomes</a:t>
            </a:r>
            <a:endParaRPr lang="de-DE" sz="1600" dirty="0"/>
          </a:p>
          <a:p>
            <a:pPr lvl="0"/>
            <a:r>
              <a:rPr lang="en-GB" sz="1600" dirty="0"/>
              <a:t>Improved regulatory, legal and policy environment for Agri-Nutrition programming across all levels of Government</a:t>
            </a:r>
            <a:endParaRPr lang="de-DE" sz="1600" dirty="0"/>
          </a:p>
          <a:p>
            <a:pPr lvl="0"/>
            <a:r>
              <a:rPr lang="x-none" sz="1600" dirty="0"/>
              <a:t>Increased Resource Planning  and  allocation for implementation</a:t>
            </a:r>
            <a:endParaRPr lang="de-DE" sz="1600" dirty="0"/>
          </a:p>
          <a:p>
            <a:pPr lvl="0"/>
            <a:r>
              <a:rPr lang="x-none" sz="1600" dirty="0"/>
              <a:t>Advocacy and communication strengthened</a:t>
            </a:r>
            <a:endParaRPr lang="de-DE" sz="1600" dirty="0"/>
          </a:p>
          <a:p>
            <a:pPr lvl="0"/>
            <a:r>
              <a:rPr lang="x-none" sz="1600" dirty="0"/>
              <a:t>Multi sectorial  coordination, governance and accountability for results</a:t>
            </a:r>
            <a:endParaRPr lang="de-DE" sz="1600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366576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F76211-1D97-4DA7-B162-DF797036C1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3" y="245165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en-US" sz="2700" b="1" dirty="0"/>
              <a:t>Focus Area 2: Strengthen service delivery systems and structures for provision of equitable and quality nutrition sensitive agriculture interventions</a:t>
            </a:r>
            <a:endParaRPr lang="x-none" sz="27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EBFC6E-DCE6-44A6-9192-2DD0BD14B9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3046" y="1468763"/>
            <a:ext cx="9105859" cy="444376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600" b="1" dirty="0"/>
              <a:t>Strategic objective</a:t>
            </a:r>
            <a:endParaRPr lang="de-DE" sz="1600" dirty="0"/>
          </a:p>
          <a:p>
            <a:pPr marL="0" indent="0">
              <a:buNone/>
            </a:pPr>
            <a:r>
              <a:rPr lang="en-US" sz="1600" dirty="0"/>
              <a:t>To enhance equitable provision and utilization of Agri-Nutrition extension and information services for a well-nourished population</a:t>
            </a:r>
            <a:r>
              <a:rPr lang="en-US" sz="1600" b="1" dirty="0"/>
              <a:t>.</a:t>
            </a:r>
            <a:endParaRPr lang="de-DE" sz="1600" dirty="0"/>
          </a:p>
          <a:p>
            <a:pPr marL="0" indent="0">
              <a:buNone/>
            </a:pPr>
            <a:endParaRPr lang="de-DE" sz="1600" dirty="0"/>
          </a:p>
          <a:p>
            <a:pPr marL="0" indent="0">
              <a:buNone/>
            </a:pPr>
            <a:r>
              <a:rPr lang="en-US" sz="1600" b="1" dirty="0"/>
              <a:t>Specific objectives</a:t>
            </a:r>
            <a:r>
              <a:rPr lang="en-US" sz="1600" dirty="0"/>
              <a:t> </a:t>
            </a:r>
            <a:endParaRPr lang="de-DE" sz="1600" dirty="0"/>
          </a:p>
          <a:p>
            <a:pPr lvl="0"/>
            <a:r>
              <a:rPr lang="x-none" sz="1600" dirty="0"/>
              <a:t>To enhance the capacity of agriculture extension workers </a:t>
            </a:r>
            <a:r>
              <a:rPr lang="en-US" sz="1600" dirty="0"/>
              <a:t>and service providers </a:t>
            </a:r>
            <a:r>
              <a:rPr lang="x-none" sz="1600" dirty="0"/>
              <a:t>on nutrition sensitive agriculture and food systems </a:t>
            </a:r>
            <a:endParaRPr lang="de-DE" sz="1600" dirty="0"/>
          </a:p>
          <a:p>
            <a:pPr lvl="0"/>
            <a:r>
              <a:rPr lang="en-US" sz="1600" dirty="0"/>
              <a:t>To advocate for an increased and sustainable Agri-Nutrition workforce to support NSA initiatives at county level</a:t>
            </a:r>
            <a:endParaRPr lang="de-DE" sz="1600" dirty="0"/>
          </a:p>
          <a:p>
            <a:pPr lvl="0"/>
            <a:r>
              <a:rPr lang="x-none" sz="1600" dirty="0"/>
              <a:t>To increase access to information on Nutrition sensitive agriculture </a:t>
            </a:r>
            <a:r>
              <a:rPr lang="en-US" sz="1600" dirty="0"/>
              <a:t>and </a:t>
            </a:r>
            <a:r>
              <a:rPr lang="x-none" sz="1600" dirty="0"/>
              <a:t>food systems for policy makers, implementing officers and the community. </a:t>
            </a:r>
            <a:endParaRPr lang="de-DE" sz="1600" dirty="0"/>
          </a:p>
          <a:p>
            <a:pPr lvl="0"/>
            <a:r>
              <a:rPr lang="x-none" sz="1600" dirty="0"/>
              <a:t>To create and operationalize a forums/structures at </a:t>
            </a:r>
            <a:r>
              <a:rPr lang="en-US" sz="1600" dirty="0"/>
              <a:t>county and </a:t>
            </a:r>
            <a:r>
              <a:rPr lang="x-none" sz="1600" dirty="0"/>
              <a:t>community level to engage various change agents for nutrition sensitive agriculture interventions.</a:t>
            </a:r>
            <a:endParaRPr lang="de-DE" sz="1600" dirty="0"/>
          </a:p>
          <a:p>
            <a:pPr marL="0" indent="0">
              <a:buNone/>
            </a:pPr>
            <a:endParaRPr lang="de-DE" dirty="0"/>
          </a:p>
          <a:p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val="3651574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EBFC6E-DCE6-44A6-9192-2DD0BD14B9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1924" y="678648"/>
            <a:ext cx="9314805" cy="46824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600" b="1" dirty="0"/>
              <a:t>Strategic outcomes</a:t>
            </a:r>
            <a:endParaRPr lang="de-DE" sz="1600" dirty="0"/>
          </a:p>
          <a:p>
            <a:pPr lvl="0"/>
            <a:r>
              <a:rPr lang="x-none" sz="1600" dirty="0"/>
              <a:t>Enhanced capacity of agriculture extension workers </a:t>
            </a:r>
            <a:r>
              <a:rPr lang="en-US" sz="1600" dirty="0"/>
              <a:t>and service providers </a:t>
            </a:r>
            <a:r>
              <a:rPr lang="x-none" sz="1600" dirty="0"/>
              <a:t>on nutrition sensitive agriculture and food systems </a:t>
            </a:r>
            <a:endParaRPr lang="de-DE" sz="1600" dirty="0"/>
          </a:p>
          <a:p>
            <a:pPr lvl="0"/>
            <a:r>
              <a:rPr lang="x-none" sz="1600" dirty="0"/>
              <a:t>Increased </a:t>
            </a:r>
            <a:r>
              <a:rPr lang="en-US" sz="1600" dirty="0"/>
              <a:t>awareness and utilization of </a:t>
            </a:r>
            <a:r>
              <a:rPr lang="x-none" sz="1600" dirty="0"/>
              <a:t> information on Nutrition sensitive agriculture </a:t>
            </a:r>
            <a:r>
              <a:rPr lang="en-US" sz="1600" dirty="0"/>
              <a:t>and </a:t>
            </a:r>
            <a:r>
              <a:rPr lang="x-none" sz="1600" dirty="0"/>
              <a:t>food systems </a:t>
            </a:r>
            <a:r>
              <a:rPr lang="en-US" sz="1600" dirty="0"/>
              <a:t>by</a:t>
            </a:r>
            <a:r>
              <a:rPr lang="x-none" sz="1600" dirty="0"/>
              <a:t> policy makers, implementing officers and the community. </a:t>
            </a:r>
            <a:endParaRPr lang="de-DE" sz="1600" dirty="0"/>
          </a:p>
          <a:p>
            <a:pPr lvl="0"/>
            <a:r>
              <a:rPr lang="en-US" sz="1600" dirty="0"/>
              <a:t>Strengthened coordination systems and implementation of </a:t>
            </a:r>
            <a:r>
              <a:rPr lang="x-none" sz="1600" dirty="0"/>
              <a:t>nutrition sensitive agriculture interventions</a:t>
            </a:r>
            <a:endParaRPr lang="de-DE" sz="1600" dirty="0"/>
          </a:p>
          <a:p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val="36901429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F826C8-805B-4866-8563-41A0CDEFD2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0802" y="240168"/>
            <a:ext cx="8596668" cy="1152939"/>
          </a:xfrm>
        </p:spPr>
        <p:txBody>
          <a:bodyPr>
            <a:normAutofit/>
          </a:bodyPr>
          <a:lstStyle/>
          <a:p>
            <a:r>
              <a:rPr lang="en-US" sz="2400" dirty="0"/>
              <a:t>Focus Area 3: </a:t>
            </a:r>
            <a:r>
              <a:rPr lang="en-GB" sz="2400" dirty="0"/>
              <a:t>Increase availability, access and consumption of safe diverse foods </a:t>
            </a:r>
            <a:endParaRPr lang="x-none" sz="2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9F515D-E88D-40A6-AEB9-40A36D7844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136343"/>
            <a:ext cx="8490136" cy="4563121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sz="3400" b="1" dirty="0"/>
              <a:t>Strategic objective</a:t>
            </a:r>
            <a:endParaRPr lang="de-DE" sz="3400" dirty="0"/>
          </a:p>
          <a:p>
            <a:pPr marL="0" indent="0">
              <a:buNone/>
            </a:pPr>
            <a:r>
              <a:rPr lang="en-US" sz="3400" dirty="0"/>
              <a:t>To Increase availability, access and utilization of affordable, safe, diverse and nutritious foods </a:t>
            </a:r>
          </a:p>
          <a:p>
            <a:pPr marL="0" indent="0">
              <a:buNone/>
            </a:pPr>
            <a:endParaRPr lang="de-DE" sz="3400" dirty="0"/>
          </a:p>
          <a:p>
            <a:pPr marL="0" indent="0">
              <a:buNone/>
            </a:pPr>
            <a:r>
              <a:rPr lang="en-US" sz="3400" b="1" dirty="0"/>
              <a:t>Specific Objectives</a:t>
            </a:r>
            <a:endParaRPr lang="de-DE" sz="3400" dirty="0"/>
          </a:p>
          <a:p>
            <a:pPr lvl="0"/>
            <a:r>
              <a:rPr lang="x-none" sz="3400" dirty="0"/>
              <a:t>Enhance provision of quality and quantity farm inputs for optimum food production </a:t>
            </a:r>
            <a:endParaRPr lang="de-DE" sz="3400" dirty="0"/>
          </a:p>
          <a:p>
            <a:pPr lvl="0"/>
            <a:r>
              <a:rPr lang="x-none" sz="3400" dirty="0"/>
              <a:t>Improve production </a:t>
            </a:r>
            <a:r>
              <a:rPr lang="en-US" sz="3400" dirty="0"/>
              <a:t>and </a:t>
            </a:r>
            <a:r>
              <a:rPr lang="x-none" sz="3400" dirty="0"/>
              <a:t>consumption of safe and nutrient dense diverse foods</a:t>
            </a:r>
            <a:r>
              <a:rPr lang="en-US" sz="3400" dirty="0"/>
              <a:t> including fruits and vegetables</a:t>
            </a:r>
            <a:endParaRPr lang="de-DE" sz="3400" dirty="0"/>
          </a:p>
          <a:p>
            <a:pPr lvl="0"/>
            <a:r>
              <a:rPr lang="x-none" sz="3400" dirty="0"/>
              <a:t>Improve </a:t>
            </a:r>
            <a:r>
              <a:rPr lang="en-US" sz="3400" dirty="0"/>
              <a:t>post-harvest handling, </a:t>
            </a:r>
            <a:r>
              <a:rPr lang="x-none" sz="3400" dirty="0"/>
              <a:t>processing technologies  and distribution for </a:t>
            </a:r>
            <a:r>
              <a:rPr lang="en-US" sz="3400" dirty="0"/>
              <a:t>improved </a:t>
            </a:r>
            <a:r>
              <a:rPr lang="x-none" sz="3400" dirty="0"/>
              <a:t>access to safe and nutrient dense diverse foods </a:t>
            </a:r>
            <a:endParaRPr lang="de-DE" sz="3400" dirty="0"/>
          </a:p>
          <a:p>
            <a:pPr lvl="0"/>
            <a:r>
              <a:rPr lang="x-none" sz="3400" dirty="0"/>
              <a:t>Strengthen food marketing systems as a means of improving access safe and diverse foods </a:t>
            </a:r>
            <a:endParaRPr lang="de-DE" sz="3400" dirty="0"/>
          </a:p>
          <a:p>
            <a:pPr lvl="0"/>
            <a:r>
              <a:rPr lang="en-US" sz="3400" dirty="0"/>
              <a:t>To strengthen market system service models within value chains, for reliable, efficient and responsive access to affordable safe diverse foods</a:t>
            </a:r>
            <a:endParaRPr lang="de-DE" sz="3400" dirty="0"/>
          </a:p>
          <a:p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val="13618733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3D1DEB-1DC9-4ED5-8343-150F368E33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4068" y="544854"/>
            <a:ext cx="8596668" cy="3880773"/>
          </a:xfrm>
        </p:spPr>
        <p:txBody>
          <a:bodyPr/>
          <a:lstStyle/>
          <a:p>
            <a:pPr marL="0" indent="0">
              <a:buNone/>
            </a:pPr>
            <a:r>
              <a:rPr lang="en-US" sz="1600" b="1" dirty="0"/>
              <a:t>Strategic outcomes</a:t>
            </a:r>
            <a:endParaRPr lang="de-DE" sz="1600" dirty="0"/>
          </a:p>
          <a:p>
            <a:pPr lvl="0"/>
            <a:r>
              <a:rPr lang="en-US" sz="1600" dirty="0"/>
              <a:t>Increased availability </a:t>
            </a:r>
            <a:r>
              <a:rPr lang="x-none" sz="1600" dirty="0"/>
              <a:t>of </a:t>
            </a:r>
            <a:r>
              <a:rPr lang="en-US" sz="1600" dirty="0"/>
              <a:t>appropriate </a:t>
            </a:r>
            <a:r>
              <a:rPr lang="x-none" sz="1600" dirty="0"/>
              <a:t>farm inputs for optimum food production.</a:t>
            </a:r>
            <a:endParaRPr lang="de-DE" sz="1600" dirty="0"/>
          </a:p>
          <a:p>
            <a:pPr lvl="0"/>
            <a:r>
              <a:rPr lang="en-US" sz="1600" dirty="0"/>
              <a:t>P</a:t>
            </a:r>
            <a:r>
              <a:rPr lang="x-none" sz="1600" dirty="0"/>
              <a:t>roduction of safe and nutrient dense diverse foods improved.</a:t>
            </a:r>
            <a:endParaRPr lang="de-DE" sz="1600" dirty="0"/>
          </a:p>
          <a:p>
            <a:pPr lvl="0"/>
            <a:r>
              <a:rPr lang="en-US" sz="1600" dirty="0"/>
              <a:t>C</a:t>
            </a:r>
            <a:r>
              <a:rPr lang="x-none" sz="1600" dirty="0"/>
              <a:t>onsumption of </a:t>
            </a:r>
            <a:r>
              <a:rPr lang="en-US" sz="1600" dirty="0"/>
              <a:t>diverse </a:t>
            </a:r>
            <a:r>
              <a:rPr lang="x-none" sz="1600" dirty="0"/>
              <a:t>nutrient dense </a:t>
            </a:r>
            <a:r>
              <a:rPr lang="en-US" sz="1600" dirty="0"/>
              <a:t>safe </a:t>
            </a:r>
            <a:r>
              <a:rPr lang="x-none" sz="1600" dirty="0"/>
              <a:t>foods increased.</a:t>
            </a:r>
            <a:endParaRPr lang="de-DE" sz="1600" dirty="0"/>
          </a:p>
          <a:p>
            <a:pPr lvl="0"/>
            <a:r>
              <a:rPr lang="en-US" sz="1600" dirty="0"/>
              <a:t>S</a:t>
            </a:r>
            <a:r>
              <a:rPr lang="x-none" sz="1600" dirty="0"/>
              <a:t>trengthened sustainable food processing practices, preservation and storage techniques for safe diverse nutritious foods</a:t>
            </a:r>
            <a:r>
              <a:rPr lang="en-US" sz="1600" dirty="0"/>
              <a:t>, that minimize food waste and losses.</a:t>
            </a:r>
            <a:endParaRPr lang="de-DE" sz="1600" dirty="0"/>
          </a:p>
          <a:p>
            <a:pPr lvl="0"/>
            <a:r>
              <a:rPr lang="en-US" sz="1600" dirty="0"/>
              <a:t>F</a:t>
            </a:r>
            <a:r>
              <a:rPr lang="x-none" sz="1600" dirty="0"/>
              <a:t>ood marketing systems as a means of improving access to safe and diverse foods strengthened </a:t>
            </a:r>
            <a:endParaRPr lang="de-DE" sz="1600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137786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A93190-EB2C-49CA-A900-5F5874B6A2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7435" y="82215"/>
            <a:ext cx="8596668" cy="1098516"/>
          </a:xfrm>
        </p:spPr>
        <p:txBody>
          <a:bodyPr>
            <a:noAutofit/>
          </a:bodyPr>
          <a:lstStyle/>
          <a:p>
            <a:r>
              <a:rPr lang="en-US" sz="2400" dirty="0"/>
              <a:t>Focus Area 4: </a:t>
            </a:r>
            <a:r>
              <a:rPr lang="en-GB" sz="2400" dirty="0"/>
              <a:t>Harness Resources through Public-Private initiatives to Support Nutrition Sensitive Agricultural Interventions </a:t>
            </a:r>
            <a:endParaRPr lang="x-none" sz="2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9B62EB-4191-4A93-A66C-9C70F59272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260629"/>
            <a:ext cx="8596668" cy="529919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600" b="1" dirty="0"/>
              <a:t>Strategic objective</a:t>
            </a:r>
            <a:endParaRPr lang="de-DE" sz="1600" dirty="0"/>
          </a:p>
          <a:p>
            <a:pPr marL="0" indent="0">
              <a:buNone/>
            </a:pPr>
            <a:r>
              <a:rPr lang="en-US" sz="1600" dirty="0"/>
              <a:t>To enhance ownership and sustainability of nutrition sensitive agricultural initiatives through engagement, participation, resource mobilization and investments by non-state actors for improved food and nutrition security.  </a:t>
            </a:r>
            <a:endParaRPr lang="de-DE" sz="1600" dirty="0"/>
          </a:p>
          <a:p>
            <a:pPr marL="0" indent="0">
              <a:buNone/>
            </a:pPr>
            <a:r>
              <a:rPr lang="en-US" sz="1600" b="1" dirty="0"/>
              <a:t>Specific Objectives</a:t>
            </a:r>
            <a:endParaRPr lang="de-DE" sz="1600" dirty="0"/>
          </a:p>
          <a:p>
            <a:pPr lvl="0"/>
            <a:r>
              <a:rPr lang="x-none" sz="1600" dirty="0"/>
              <a:t>To enhance the participation of private players &amp; other non-state actors in nutrition sensitive agricultural initiatives</a:t>
            </a:r>
            <a:endParaRPr lang="de-DE" sz="1600" dirty="0"/>
          </a:p>
          <a:p>
            <a:pPr lvl="0"/>
            <a:r>
              <a:rPr lang="x-none" sz="1600" dirty="0"/>
              <a:t> To enhance resource mobilization and investments by private sector &amp; non-state actors in efficient NSA interventions</a:t>
            </a:r>
            <a:endParaRPr lang="de-DE" sz="1600" dirty="0"/>
          </a:p>
          <a:p>
            <a:pPr lvl="0"/>
            <a:r>
              <a:rPr lang="x-none" sz="1600" dirty="0"/>
              <a:t>To enhance access to safe and diverse foods through appropriate private sector led business development services </a:t>
            </a:r>
            <a:endParaRPr lang="de-DE" sz="1600" dirty="0"/>
          </a:p>
          <a:p>
            <a:pPr lvl="0"/>
            <a:r>
              <a:rPr lang="x-none" sz="1600" dirty="0"/>
              <a:t> To enhance the role of the  private sector in  advocacy &amp; policy influence towards NSA interventions</a:t>
            </a:r>
            <a:endParaRPr lang="de-DE" sz="1600" dirty="0"/>
          </a:p>
        </p:txBody>
      </p:sp>
    </p:spTree>
    <p:extLst>
      <p:ext uri="{BB962C8B-B14F-4D97-AF65-F5344CB8AC3E}">
        <p14:creationId xmlns:p14="http://schemas.microsoft.com/office/powerpoint/2010/main" val="2402188493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2_Office Theme">
  <a:themeElements>
    <a:clrScheme name="Gree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3DBE013D8C7604B983817C7E9012623" ma:contentTypeVersion="13" ma:contentTypeDescription="Create a new document." ma:contentTypeScope="" ma:versionID="4759bb97f929ebb65ab321d903c13500">
  <xsd:schema xmlns:xsd="http://www.w3.org/2001/XMLSchema" xmlns:xs="http://www.w3.org/2001/XMLSchema" xmlns:p="http://schemas.microsoft.com/office/2006/metadata/properties" xmlns:ns3="558c2a68-3c86-4550-8c73-07409d1eb331" xmlns:ns4="b0a39b10-22b5-49f8-8575-047a62c6bbc0" targetNamespace="http://schemas.microsoft.com/office/2006/metadata/properties" ma:root="true" ma:fieldsID="8de939500b6c431dfd3722e24caa04a1" ns3:_="" ns4:_="">
    <xsd:import namespace="558c2a68-3c86-4550-8c73-07409d1eb331"/>
    <xsd:import namespace="b0a39b10-22b5-49f8-8575-047a62c6bbc0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58c2a68-3c86-4550-8c73-07409d1eb33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0a39b10-22b5-49f8-8575-047a62c6bbc0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A90055E-9023-4CBE-819B-D721F744627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9BF78B3-744C-4A41-9942-76EF425BF17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58c2a68-3c86-4550-8c73-07409d1eb331"/>
    <ds:schemaRef ds:uri="b0a39b10-22b5-49f8-8575-047a62c6bbc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0FB582D4-79A2-4AE8-94C3-1402D2B4595B}">
  <ds:schemaRefs>
    <ds:schemaRef ds:uri="http://purl.org/dc/elements/1.1/"/>
    <ds:schemaRef ds:uri="http://schemas.microsoft.com/office/2006/documentManagement/types"/>
    <ds:schemaRef ds:uri="http://schemas.openxmlformats.org/package/2006/metadata/core-properties"/>
    <ds:schemaRef ds:uri="558c2a68-3c86-4550-8c73-07409d1eb331"/>
    <ds:schemaRef ds:uri="http://www.w3.org/XML/1998/namespace"/>
    <ds:schemaRef ds:uri="b0a39b10-22b5-49f8-8575-047a62c6bbc0"/>
    <ds:schemaRef ds:uri="http://schemas.microsoft.com/office/infopath/2007/PartnerControls"/>
    <ds:schemaRef ds:uri="http://schemas.microsoft.com/office/2006/metadata/properties"/>
    <ds:schemaRef ds:uri="http://purl.org/dc/dcmitype/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29</TotalTime>
  <Words>1078</Words>
  <Application>Microsoft Office PowerPoint</Application>
  <PresentationFormat>Widescreen</PresentationFormat>
  <Paragraphs>102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Trebuchet MS</vt:lpstr>
      <vt:lpstr>Wingdings 3</vt:lpstr>
      <vt:lpstr>Facet</vt:lpstr>
      <vt:lpstr>2_Office Theme</vt:lpstr>
      <vt:lpstr>PowerPoint Presentation</vt:lpstr>
      <vt:lpstr>The Strategy  </vt:lpstr>
      <vt:lpstr>Focus Area 1: Leadership, Advocacy, Governance and Coordination </vt:lpstr>
      <vt:lpstr>PowerPoint Presentation</vt:lpstr>
      <vt:lpstr>Focus Area 2: Strengthen service delivery systems and structures for provision of equitable and quality nutrition sensitive agriculture interventions</vt:lpstr>
      <vt:lpstr>PowerPoint Presentation</vt:lpstr>
      <vt:lpstr>Focus Area 3: Increase availability, access and consumption of safe diverse foods </vt:lpstr>
      <vt:lpstr>PowerPoint Presentation</vt:lpstr>
      <vt:lpstr>Focus Area 4: Harness Resources through Public-Private initiatives to Support Nutrition Sensitive Agricultural Interventions </vt:lpstr>
      <vt:lpstr>PowerPoint Presentation</vt:lpstr>
      <vt:lpstr>Focus Area 5: Community empowerment to engage in viable nutrition sensitive agricultural initiatives </vt:lpstr>
      <vt:lpstr>Focus Area 6: Monitoring, Evaluation and Knowledge Management of Agri-Nutrition Interventions.  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OVERVIEW OF THE AGRI-NUTRITION FRAMEWORK FOCUS AREAS</dc:title>
  <dc:creator>Nikita Waruguru</dc:creator>
  <cp:lastModifiedBy>Leila Odhiambo</cp:lastModifiedBy>
  <cp:revision>13</cp:revision>
  <dcterms:created xsi:type="dcterms:W3CDTF">2019-02-05T08:12:45Z</dcterms:created>
  <dcterms:modified xsi:type="dcterms:W3CDTF">2020-10-14T15:44:38Z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0x010100F3DBE013D8C7604B983817C7E9012623</vt:lpwstr>
  </property>
</Properties>
</file>